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57" r:id="rId3"/>
    <p:sldId id="258" r:id="rId4"/>
    <p:sldId id="260" r:id="rId5"/>
    <p:sldId id="273" r:id="rId6"/>
    <p:sldId id="259" r:id="rId7"/>
    <p:sldId id="261" r:id="rId8"/>
    <p:sldId id="263" r:id="rId9"/>
    <p:sldId id="272" r:id="rId10"/>
    <p:sldId id="266" r:id="rId11"/>
    <p:sldId id="267" r:id="rId12"/>
    <p:sldId id="271" r:id="rId13"/>
    <p:sldId id="270" r:id="rId14"/>
    <p:sldId id="268"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p:cViewPr varScale="1">
        <p:scale>
          <a:sx n="120" d="100"/>
          <a:sy n="120" d="100"/>
        </p:scale>
        <p:origin x="25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GB"/>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395C5C9-164C-46B3-A87E-7660D39D3106}" type="datetime2">
              <a:rPr lang="en-US" smtClean="0"/>
              <a:t>Friday, February 16, 2024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pPr algn="l"/>
            <a:r>
              <a:rPr lang="en-US"/>
              <a:t>Sample Footer Text</a:t>
            </a:r>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1621B6DD-29C1-4FEA-923F-71EA1347694C}"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71477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B75179A-1E2B-41AB-B400-4F1B4022FAEE}" type="datetime2">
              <a:rPr lang="en-US" smtClean="0"/>
              <a:t>Friday, February 16, 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4509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5681D0F-6595-4F14-8EF3-954CD87C797B}" type="datetime2">
              <a:rPr lang="en-US" smtClean="0"/>
              <a:t>Friday, February 16, 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8884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DDCFF8A-AAF8-4A12-8A91-9CA0EAF6CBB9}" type="datetime2">
              <a:rPr lang="en-US" smtClean="0"/>
              <a:t>Friday, February 16, 2024</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09633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GB"/>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BCC25C3-021A-4B0B-8F70-0C181FE1CF45}" type="datetime2">
              <a:rPr lang="en-US" smtClean="0"/>
              <a:t>Friday, February 16, 2024</a:t>
            </a:fld>
            <a:endParaRPr lang="en-US"/>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52467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C23D88D-8CEC-4ED9-A53B-5596187D9A16}" type="datetime2">
              <a:rPr lang="en-US" smtClean="0"/>
              <a:t>Friday, February 16, 2024</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621B6DD-29C1-4FEA-923F-71EA1347694C}"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7363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2CCD382-DFDA-4722-A27A-59C21AD112F2}" type="datetime2">
              <a:rPr lang="en-US" smtClean="0"/>
              <a:t>Friday, February 16, 2024</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1621B6DD-29C1-4FEA-923F-71EA1347694C}"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2131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2F2A30D-1C09-413F-AAB1-38F366000715}" type="datetime2">
              <a:rPr lang="en-US" smtClean="0"/>
              <a:t>Friday, February 16, 2024</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621B6DD-29C1-4FEA-923F-71EA1347694C}"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69998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B82B9C-D65E-4F64-95C3-B10F3B00F0D9}" type="datetime2">
              <a:rPr lang="en-US" smtClean="0"/>
              <a:t>Friday, February 16, 2024</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486713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7F5FDCC-6AAC-4A08-B9E0-3793AB5E64C3}" type="datetime2">
              <a:rPr lang="en-US" smtClean="0"/>
              <a:t>Friday, February 16, 2024</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621B6DD-29C1-4FEA-923F-71EA1347694C}"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04435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49FE94D-439C-40F1-900E-BC07940E3988}" type="datetime2">
              <a:rPr lang="en-US" smtClean="0"/>
              <a:t>Friday, February 16, 2024</a:t>
            </a:fld>
            <a:endParaRPr lang="en-US"/>
          </a:p>
        </p:txBody>
      </p:sp>
      <p:sp>
        <p:nvSpPr>
          <p:cNvPr id="6" name="Footer Placeholder 5"/>
          <p:cNvSpPr>
            <a:spLocks noGrp="1"/>
          </p:cNvSpPr>
          <p:nvPr>
            <p:ph type="ftr" sz="quarter" idx="11"/>
          </p:nvPr>
        </p:nvSpPr>
        <p:spPr>
          <a:xfrm>
            <a:off x="1447382" y="318640"/>
            <a:ext cx="5541004" cy="320931"/>
          </a:xfrm>
        </p:spPr>
        <p:txBody>
          <a:bodyPr/>
          <a:lstStyle/>
          <a:p>
            <a:r>
              <a:rPr lang="en-US"/>
              <a:t>Sample Footer Text</a:t>
            </a:r>
          </a:p>
        </p:txBody>
      </p:sp>
      <p:sp>
        <p:nvSpPr>
          <p:cNvPr id="7" name="Slide Number Placeholder 6"/>
          <p:cNvSpPr>
            <a:spLocks noGrp="1"/>
          </p:cNvSpPr>
          <p:nvPr>
            <p:ph type="sldNum" sz="quarter" idx="12"/>
          </p:nvPr>
        </p:nvSpPr>
        <p:spPr/>
        <p:txBody>
          <a:bodyPr/>
          <a:lstStyle/>
          <a:p>
            <a:fld id="{1621B6DD-29C1-4FEA-923F-71EA1347694C}"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8244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DEA2CF1-0EB2-4673-802D-3371233E4A77}" type="datetime2">
              <a:rPr lang="en-US" smtClean="0"/>
              <a:t>Friday, February 16, 2024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1621B6DD-29C1-4FEA-923F-71EA1347694C}"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04935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ws.amazon.com/eks/?c=cn&amp;sec=srvm" TargetMode="External"/><Relationship Id="rId2" Type="http://schemas.openxmlformats.org/officeDocument/2006/relationships/hyperlink" Target="https://aws.amazon.com/ecs/?c=cn&amp;sec=srv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BF280-8155-5700-D538-29DAED51387A}"/>
              </a:ext>
            </a:extLst>
          </p:cNvPr>
          <p:cNvSpPr>
            <a:spLocks noGrp="1"/>
          </p:cNvSpPr>
          <p:nvPr>
            <p:ph type="ctrTitle"/>
          </p:nvPr>
        </p:nvSpPr>
        <p:spPr>
          <a:xfrm>
            <a:off x="135924" y="494270"/>
            <a:ext cx="7624119" cy="1618735"/>
          </a:xfrm>
        </p:spPr>
        <p:txBody>
          <a:bodyPr>
            <a:noAutofit/>
          </a:bodyPr>
          <a:lstStyle/>
          <a:p>
            <a:r>
              <a:rPr lang="en-US" sz="4400" dirty="0"/>
              <a:t>Container And Orchestration Tools IN Cloud Computing</a:t>
            </a:r>
          </a:p>
        </p:txBody>
      </p:sp>
      <p:pic>
        <p:nvPicPr>
          <p:cNvPr id="15" name="Picture 14" descr="A computer servers in a room&#10;&#10;Description automatically generated">
            <a:extLst>
              <a:ext uri="{FF2B5EF4-FFF2-40B4-BE49-F238E27FC236}">
                <a16:creationId xmlns:a16="http://schemas.microsoft.com/office/drawing/2014/main" id="{511A6C5E-5D82-CF83-7ACE-3256D13BB2BE}"/>
              </a:ext>
            </a:extLst>
          </p:cNvPr>
          <p:cNvPicPr>
            <a:picLocks noChangeAspect="1"/>
          </p:cNvPicPr>
          <p:nvPr/>
        </p:nvPicPr>
        <p:blipFill rotWithShape="1">
          <a:blip r:embed="rId2"/>
          <a:srcRect l="27498" r="27499" b="1"/>
          <a:stretch/>
        </p:blipFill>
        <p:spPr>
          <a:xfrm>
            <a:off x="6529067" y="10"/>
            <a:ext cx="5662935" cy="6857990"/>
          </a:xfrm>
          <a:custGeom>
            <a:avLst/>
            <a:gdLst/>
            <a:ahLst/>
            <a:cxnLst/>
            <a:rect l="l" t="t" r="r" b="b"/>
            <a:pathLst>
              <a:path w="5662935" h="6858000">
                <a:moveTo>
                  <a:pt x="598332" y="0"/>
                </a:moveTo>
                <a:lnTo>
                  <a:pt x="5662935" y="0"/>
                </a:lnTo>
                <a:lnTo>
                  <a:pt x="5662935" y="6858000"/>
                </a:lnTo>
                <a:lnTo>
                  <a:pt x="0" y="6858000"/>
                </a:lnTo>
                <a:lnTo>
                  <a:pt x="78957" y="6777438"/>
                </a:lnTo>
                <a:cubicBezTo>
                  <a:pt x="291624" y="6544265"/>
                  <a:pt x="490445" y="6275955"/>
                  <a:pt x="672224" y="5969316"/>
                </a:cubicBezTo>
                <a:cubicBezTo>
                  <a:pt x="914597" y="5515036"/>
                  <a:pt x="1066080" y="5030470"/>
                  <a:pt x="1217563" y="4515619"/>
                </a:cubicBezTo>
                <a:cubicBezTo>
                  <a:pt x="1338748" y="3970483"/>
                  <a:pt x="1399341" y="3516203"/>
                  <a:pt x="1399341" y="3061922"/>
                </a:cubicBezTo>
                <a:cubicBezTo>
                  <a:pt x="1399341" y="1948936"/>
                  <a:pt x="1190580" y="1021447"/>
                  <a:pt x="773055" y="279455"/>
                </a:cubicBezTo>
                <a:close/>
              </a:path>
            </a:pathLst>
          </a:custGeom>
        </p:spPr>
      </p:pic>
      <p:sp>
        <p:nvSpPr>
          <p:cNvPr id="5" name="TextBox 4">
            <a:extLst>
              <a:ext uri="{FF2B5EF4-FFF2-40B4-BE49-F238E27FC236}">
                <a16:creationId xmlns:a16="http://schemas.microsoft.com/office/drawing/2014/main" id="{87E9DF88-25EE-CD5A-578F-87D4B83971D4}"/>
              </a:ext>
            </a:extLst>
          </p:cNvPr>
          <p:cNvSpPr txBox="1"/>
          <p:nvPr/>
        </p:nvSpPr>
        <p:spPr>
          <a:xfrm>
            <a:off x="336939" y="5457907"/>
            <a:ext cx="3947234" cy="646331"/>
          </a:xfrm>
          <a:prstGeom prst="rect">
            <a:avLst/>
          </a:prstGeom>
          <a:noFill/>
        </p:spPr>
        <p:txBody>
          <a:bodyPr wrap="none" rtlCol="0">
            <a:spAutoFit/>
          </a:bodyPr>
          <a:lstStyle/>
          <a:p>
            <a:r>
              <a:rPr lang="en-US" dirty="0"/>
              <a:t>Name :- </a:t>
            </a:r>
            <a:r>
              <a:rPr lang="en-US" dirty="0" err="1"/>
              <a:t>Sreenath</a:t>
            </a:r>
            <a:r>
              <a:rPr lang="en-US" dirty="0"/>
              <a:t> Reddy </a:t>
            </a:r>
            <a:r>
              <a:rPr lang="en-US" dirty="0" err="1"/>
              <a:t>Kurukunda</a:t>
            </a:r>
            <a:endParaRPr lang="en-US" dirty="0"/>
          </a:p>
          <a:p>
            <a:r>
              <a:rPr lang="en-US" dirty="0"/>
              <a:t>KSU ID :- 811211580</a:t>
            </a:r>
          </a:p>
        </p:txBody>
      </p:sp>
    </p:spTree>
    <p:extLst>
      <p:ext uri="{BB962C8B-B14F-4D97-AF65-F5344CB8AC3E}">
        <p14:creationId xmlns:p14="http://schemas.microsoft.com/office/powerpoint/2010/main" val="3638613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89F8E46-C322-4AC7-B350-161D35733225}"/>
              </a:ext>
            </a:extLst>
          </p:cNvPr>
          <p:cNvSpPr>
            <a:spLocks noGrp="1"/>
          </p:cNvSpPr>
          <p:nvPr>
            <p:ph type="title"/>
          </p:nvPr>
        </p:nvSpPr>
        <p:spPr>
          <a:xfrm>
            <a:off x="7555992" y="707475"/>
            <a:ext cx="3157577" cy="1312001"/>
          </a:xfrm>
        </p:spPr>
        <p:txBody>
          <a:bodyPr anchor="t">
            <a:normAutofit/>
          </a:bodyPr>
          <a:lstStyle/>
          <a:p>
            <a:r>
              <a:rPr lang="en-GB" sz="2800" b="1" i="0">
                <a:effectLst/>
                <a:latin typeface="Georgia" panose="02040502050405020303" pitchFamily="18" charset="0"/>
              </a:rPr>
              <a:t>Openshift</a:t>
            </a:r>
            <a:br>
              <a:rPr lang="en-GB" sz="2800" b="1" i="0">
                <a:effectLst/>
                <a:latin typeface="Georgia" panose="02040502050405020303" pitchFamily="18" charset="0"/>
              </a:rPr>
            </a:br>
            <a:endParaRPr lang="en-US" sz="2800"/>
          </a:p>
        </p:txBody>
      </p:sp>
      <p:cxnSp>
        <p:nvCxnSpPr>
          <p:cNvPr id="29" name="Straight Connector 28">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1"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5" name="Content Placeholder 4" descr="A diagram of a layer of layers&#10;&#10;Description automatically generated">
            <a:extLst>
              <a:ext uri="{FF2B5EF4-FFF2-40B4-BE49-F238E27FC236}">
                <a16:creationId xmlns:a16="http://schemas.microsoft.com/office/drawing/2014/main" id="{1FCB6BF1-A887-9FF2-7B87-4368B9CCD6B7}"/>
              </a:ext>
            </a:extLst>
          </p:cNvPr>
          <p:cNvPicPr>
            <a:picLocks noChangeAspect="1"/>
          </p:cNvPicPr>
          <p:nvPr/>
        </p:nvPicPr>
        <p:blipFill>
          <a:blip r:embed="rId2"/>
          <a:stretch>
            <a:fillRect/>
          </a:stretch>
        </p:blipFill>
        <p:spPr>
          <a:xfrm>
            <a:off x="1136348" y="1336629"/>
            <a:ext cx="5761020" cy="4248750"/>
          </a:xfrm>
          <a:prstGeom prst="rect">
            <a:avLst/>
          </a:prstGeom>
        </p:spPr>
      </p:pic>
      <p:sp>
        <p:nvSpPr>
          <p:cNvPr id="9" name="Content Placeholder 8">
            <a:extLst>
              <a:ext uri="{FF2B5EF4-FFF2-40B4-BE49-F238E27FC236}">
                <a16:creationId xmlns:a16="http://schemas.microsoft.com/office/drawing/2014/main" id="{081FA837-8DFD-8692-016E-2FB67B108AF8}"/>
              </a:ext>
            </a:extLst>
          </p:cNvPr>
          <p:cNvSpPr>
            <a:spLocks noGrp="1"/>
          </p:cNvSpPr>
          <p:nvPr>
            <p:ph idx="1"/>
          </p:nvPr>
        </p:nvSpPr>
        <p:spPr>
          <a:xfrm>
            <a:off x="7554137" y="2273608"/>
            <a:ext cx="4237369" cy="3940925"/>
          </a:xfrm>
        </p:spPr>
        <p:txBody>
          <a:bodyPr>
            <a:normAutofit/>
          </a:bodyPr>
          <a:lstStyle/>
          <a:p>
            <a:r>
              <a:rPr lang="en-GB" b="0" i="0" dirty="0">
                <a:solidFill>
                  <a:srgbClr val="333333"/>
                </a:solidFill>
                <a:effectLst/>
                <a:latin typeface="Georgia" panose="02040502050405020303" pitchFamily="18" charset="0"/>
              </a:rPr>
              <a:t> Red Hat helps to purchase many guaranteed applications which in turn helps in billing, visibility, administration, and responsive support. </a:t>
            </a:r>
          </a:p>
          <a:p>
            <a:r>
              <a:rPr lang="en-GB" b="0" i="0" dirty="0">
                <a:solidFill>
                  <a:srgbClr val="333333"/>
                </a:solidFill>
                <a:effectLst/>
                <a:latin typeface="Georgia" panose="02040502050405020303" pitchFamily="18" charset="0"/>
              </a:rPr>
              <a:t>Platform-as-a-Service (PaaS) and Container-as-a-Service (</a:t>
            </a:r>
            <a:r>
              <a:rPr lang="en-GB" b="0" i="0" dirty="0" err="1">
                <a:solidFill>
                  <a:srgbClr val="333333"/>
                </a:solidFill>
                <a:effectLst/>
                <a:latin typeface="Georgia" panose="02040502050405020303" pitchFamily="18" charset="0"/>
              </a:rPr>
              <a:t>Caas</a:t>
            </a:r>
            <a:r>
              <a:rPr lang="en-GB" b="0" i="0" dirty="0">
                <a:solidFill>
                  <a:srgbClr val="333333"/>
                </a:solidFill>
                <a:effectLst/>
                <a:latin typeface="Georgia" panose="02040502050405020303" pitchFamily="18" charset="0"/>
              </a:rPr>
              <a:t>) both are offered by OpenShift.</a:t>
            </a:r>
            <a:endParaRPr lang="en-US" dirty="0"/>
          </a:p>
        </p:txBody>
      </p:sp>
    </p:spTree>
    <p:extLst>
      <p:ext uri="{BB962C8B-B14F-4D97-AF65-F5344CB8AC3E}">
        <p14:creationId xmlns:p14="http://schemas.microsoft.com/office/powerpoint/2010/main" val="1095654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table of information&#10;&#10;Description automatically generated">
            <a:extLst>
              <a:ext uri="{FF2B5EF4-FFF2-40B4-BE49-F238E27FC236}">
                <a16:creationId xmlns:a16="http://schemas.microsoft.com/office/drawing/2014/main" id="{E42E3DDA-EFA1-FD8A-FD73-3BAF07DF418E}"/>
              </a:ext>
            </a:extLst>
          </p:cNvPr>
          <p:cNvPicPr>
            <a:picLocks noGrp="1" noChangeAspect="1"/>
          </p:cNvPicPr>
          <p:nvPr>
            <p:ph idx="1"/>
          </p:nvPr>
        </p:nvPicPr>
        <p:blipFill>
          <a:blip r:embed="rId3"/>
          <a:stretch>
            <a:fillRect/>
          </a:stretch>
        </p:blipFill>
        <p:spPr>
          <a:xfrm>
            <a:off x="643467" y="1029887"/>
            <a:ext cx="10905066" cy="4798226"/>
          </a:xfrm>
          <a:prstGeom prst="rect">
            <a:avLst/>
          </a:prstGeom>
        </p:spPr>
      </p:pic>
    </p:spTree>
    <p:extLst>
      <p:ext uri="{BB962C8B-B14F-4D97-AF65-F5344CB8AC3E}">
        <p14:creationId xmlns:p14="http://schemas.microsoft.com/office/powerpoint/2010/main" val="2703854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C78E-0AF7-AABA-D521-2F7791737A71}"/>
              </a:ext>
            </a:extLst>
          </p:cNvPr>
          <p:cNvSpPr>
            <a:spLocks noGrp="1"/>
          </p:cNvSpPr>
          <p:nvPr>
            <p:ph type="title"/>
          </p:nvPr>
        </p:nvSpPr>
        <p:spPr/>
        <p:txBody>
          <a:bodyPr/>
          <a:lstStyle/>
          <a:p>
            <a:pPr algn="l"/>
            <a:r>
              <a:rPr lang="en-GB" b="0" i="0" dirty="0">
                <a:solidFill>
                  <a:srgbClr val="232F3E"/>
                </a:solidFill>
                <a:effectLst/>
                <a:latin typeface="AmazonEmberBold"/>
              </a:rPr>
              <a:t>Containers services</a:t>
            </a:r>
          </a:p>
        </p:txBody>
      </p:sp>
      <p:sp>
        <p:nvSpPr>
          <p:cNvPr id="3" name="Content Placeholder 2">
            <a:extLst>
              <a:ext uri="{FF2B5EF4-FFF2-40B4-BE49-F238E27FC236}">
                <a16:creationId xmlns:a16="http://schemas.microsoft.com/office/drawing/2014/main" id="{BC38FB37-3C62-8205-EC32-4368896D2A39}"/>
              </a:ext>
            </a:extLst>
          </p:cNvPr>
          <p:cNvSpPr>
            <a:spLocks noGrp="1"/>
          </p:cNvSpPr>
          <p:nvPr>
            <p:ph idx="1"/>
          </p:nvPr>
        </p:nvSpPr>
        <p:spPr>
          <a:xfrm>
            <a:off x="1294362" y="2077515"/>
            <a:ext cx="9603275" cy="3450613"/>
          </a:xfrm>
        </p:spPr>
        <p:txBody>
          <a:bodyPr/>
          <a:lstStyle/>
          <a:p>
            <a:r>
              <a:rPr lang="en-US" dirty="0"/>
              <a:t>AWS</a:t>
            </a:r>
          </a:p>
          <a:p>
            <a:pPr>
              <a:buFont typeface="Wingdings" pitchFamily="2" charset="2"/>
              <a:buChar char="Ø"/>
            </a:pPr>
            <a:endParaRPr lang="en-US" dirty="0"/>
          </a:p>
          <a:p>
            <a:pPr>
              <a:buFont typeface="Wingdings" pitchFamily="2" charset="2"/>
              <a:buChar char="Ø"/>
            </a:pPr>
            <a:endParaRPr lang="en-US" dirty="0"/>
          </a:p>
          <a:p>
            <a:r>
              <a:rPr lang="en-US" dirty="0"/>
              <a:t>Google</a:t>
            </a:r>
          </a:p>
          <a:p>
            <a:pPr>
              <a:buFont typeface="Wingdings" pitchFamily="2" charset="2"/>
              <a:buChar char="Ø"/>
            </a:pPr>
            <a:r>
              <a:rPr lang="en-GB" b="0" i="0" dirty="0">
                <a:effectLst/>
                <a:latin typeface="Google Sans Text"/>
              </a:rPr>
              <a:t> Google Kubernetes Engine (GKE)</a:t>
            </a:r>
            <a:endParaRPr lang="en-US" b="0" i="0" dirty="0">
              <a:effectLst/>
              <a:latin typeface="Google Sans Text"/>
            </a:endParaRPr>
          </a:p>
          <a:p>
            <a:pPr>
              <a:buFont typeface="Wingdings" pitchFamily="2" charset="2"/>
              <a:buChar char="Ø"/>
            </a:pPr>
            <a:r>
              <a:rPr lang="en-US" dirty="0">
                <a:latin typeface="Google Sans Text"/>
              </a:rPr>
              <a:t>Cloud Run </a:t>
            </a:r>
          </a:p>
          <a:p>
            <a:pPr>
              <a:buFont typeface="Wingdings" pitchFamily="2" charset="2"/>
              <a:buChar char="Ø"/>
            </a:pPr>
            <a:r>
              <a:rPr lang="en-US" dirty="0">
                <a:latin typeface="Google Sans Text"/>
              </a:rPr>
              <a:t>Cloud Build </a:t>
            </a:r>
            <a:endParaRPr lang="en-US" dirty="0"/>
          </a:p>
        </p:txBody>
      </p:sp>
      <p:graphicFrame>
        <p:nvGraphicFramePr>
          <p:cNvPr id="4" name="Table 3">
            <a:extLst>
              <a:ext uri="{FF2B5EF4-FFF2-40B4-BE49-F238E27FC236}">
                <a16:creationId xmlns:a16="http://schemas.microsoft.com/office/drawing/2014/main" id="{F734BB1F-E338-F2B8-7716-95865B793044}"/>
              </a:ext>
            </a:extLst>
          </p:cNvPr>
          <p:cNvGraphicFramePr>
            <a:graphicFrameLocks noGrp="1"/>
          </p:cNvGraphicFramePr>
          <p:nvPr>
            <p:extLst>
              <p:ext uri="{D42A27DB-BD31-4B8C-83A1-F6EECF244321}">
                <p14:modId xmlns:p14="http://schemas.microsoft.com/office/powerpoint/2010/main" val="3982726585"/>
              </p:ext>
            </p:extLst>
          </p:nvPr>
        </p:nvGraphicFramePr>
        <p:xfrm>
          <a:off x="1450480" y="2547628"/>
          <a:ext cx="9604374" cy="729282"/>
        </p:xfrm>
        <a:graphic>
          <a:graphicData uri="http://schemas.openxmlformats.org/drawingml/2006/table">
            <a:tbl>
              <a:tblPr/>
              <a:tblGrid>
                <a:gridCol w="4802187">
                  <a:extLst>
                    <a:ext uri="{9D8B030D-6E8A-4147-A177-3AD203B41FA5}">
                      <a16:colId xmlns:a16="http://schemas.microsoft.com/office/drawing/2014/main" val="1211874716"/>
                    </a:ext>
                  </a:extLst>
                </a:gridCol>
                <a:gridCol w="4802187">
                  <a:extLst>
                    <a:ext uri="{9D8B030D-6E8A-4147-A177-3AD203B41FA5}">
                      <a16:colId xmlns:a16="http://schemas.microsoft.com/office/drawing/2014/main" val="3933953670"/>
                    </a:ext>
                  </a:extLst>
                </a:gridCol>
              </a:tblGrid>
              <a:tr h="364641">
                <a:tc>
                  <a:txBody>
                    <a:bodyPr/>
                    <a:lstStyle/>
                    <a:p>
                      <a:r>
                        <a:rPr lang="en-GB" sz="1500">
                          <a:effectLst/>
                        </a:rPr>
                        <a:t>Run containerized applications or build microservices </a:t>
                      </a:r>
                    </a:p>
                  </a:txBody>
                  <a:tcPr marL="65114" marR="65114" marT="65114" marB="65114" anchor="ct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7F7F7"/>
                    </a:solidFill>
                  </a:tcPr>
                </a:tc>
                <a:tc>
                  <a:txBody>
                    <a:bodyPr/>
                    <a:lstStyle/>
                    <a:p>
                      <a:r>
                        <a:rPr lang="en-GB" sz="1500" u="sng" dirty="0">
                          <a:solidFill>
                            <a:srgbClr val="0972D3"/>
                          </a:solidFill>
                          <a:effectLst/>
                          <a:hlinkClick r:id="rId2"/>
                        </a:rPr>
                        <a:t>Amazon Elastic Container Service (ECS)</a:t>
                      </a:r>
                      <a:endParaRPr lang="en-GB" sz="1500" dirty="0">
                        <a:effectLst/>
                      </a:endParaRPr>
                    </a:p>
                  </a:txBody>
                  <a:tcPr marL="65114" marR="65114" marT="65114" marB="65114" anchor="ct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7F7F7"/>
                    </a:solidFill>
                  </a:tcPr>
                </a:tc>
                <a:extLst>
                  <a:ext uri="{0D108BD9-81ED-4DB2-BD59-A6C34878D82A}">
                    <a16:rowId xmlns:a16="http://schemas.microsoft.com/office/drawing/2014/main" val="1525915124"/>
                  </a:ext>
                </a:extLst>
              </a:tr>
              <a:tr h="364641">
                <a:tc>
                  <a:txBody>
                    <a:bodyPr/>
                    <a:lstStyle/>
                    <a:p>
                      <a:r>
                        <a:rPr lang="en-GB" sz="1500">
                          <a:effectLst/>
                        </a:rPr>
                        <a:t>Manage containers with Kubernetes</a:t>
                      </a:r>
                    </a:p>
                  </a:txBody>
                  <a:tcPr marL="65114" marR="65114" marT="65114" marB="65114" anchor="ct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2F3F3"/>
                    </a:solidFill>
                  </a:tcPr>
                </a:tc>
                <a:tc>
                  <a:txBody>
                    <a:bodyPr/>
                    <a:lstStyle/>
                    <a:p>
                      <a:r>
                        <a:rPr lang="en-GB" sz="1500" u="sng" dirty="0">
                          <a:solidFill>
                            <a:srgbClr val="0972D3"/>
                          </a:solidFill>
                          <a:effectLst/>
                          <a:hlinkClick r:id="rId3"/>
                        </a:rPr>
                        <a:t>Amazon Elastic Kubernetes Service (EKS)</a:t>
                      </a:r>
                      <a:endParaRPr lang="en-GB" sz="1500" dirty="0">
                        <a:effectLst/>
                      </a:endParaRPr>
                    </a:p>
                  </a:txBody>
                  <a:tcPr marL="65114" marR="65114" marT="65114" marB="65114" anchor="ct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2F3F3"/>
                    </a:solidFill>
                  </a:tcPr>
                </a:tc>
                <a:extLst>
                  <a:ext uri="{0D108BD9-81ED-4DB2-BD59-A6C34878D82A}">
                    <a16:rowId xmlns:a16="http://schemas.microsoft.com/office/drawing/2014/main" val="3237231858"/>
                  </a:ext>
                </a:extLst>
              </a:tr>
            </a:tbl>
          </a:graphicData>
        </a:graphic>
      </p:graphicFrame>
    </p:spTree>
    <p:extLst>
      <p:ext uri="{BB962C8B-B14F-4D97-AF65-F5344CB8AC3E}">
        <p14:creationId xmlns:p14="http://schemas.microsoft.com/office/powerpoint/2010/main" val="1219672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9E5BF-2C7C-225A-0A24-B7FEFF550299}"/>
              </a:ext>
            </a:extLst>
          </p:cNvPr>
          <p:cNvSpPr>
            <a:spLocks noGrp="1"/>
          </p:cNvSpPr>
          <p:nvPr>
            <p:ph type="title"/>
          </p:nvPr>
        </p:nvSpPr>
        <p:spPr/>
        <p:txBody>
          <a:bodyPr/>
          <a:lstStyle/>
          <a:p>
            <a:r>
              <a:rPr lang="en-US" dirty="0"/>
              <a:t> </a:t>
            </a:r>
            <a:r>
              <a:rPr lang="en-GB" b="0" i="0" dirty="0">
                <a:solidFill>
                  <a:srgbClr val="333333"/>
                </a:solidFill>
                <a:effectLst/>
                <a:latin typeface="Verdana" panose="020B0604030504040204" pitchFamily="34" charset="0"/>
              </a:rPr>
              <a:t>Conclusion</a:t>
            </a:r>
            <a:br>
              <a:rPr lang="en-GB" b="0" i="0" dirty="0">
                <a:solidFill>
                  <a:srgbClr val="333333"/>
                </a:solidFill>
                <a:effectLst/>
                <a:latin typeface="Verdana" panose="020B0604030504040204" pitchFamily="34" charset="0"/>
              </a:rPr>
            </a:br>
            <a:endParaRPr lang="en-US" dirty="0"/>
          </a:p>
        </p:txBody>
      </p:sp>
      <p:sp>
        <p:nvSpPr>
          <p:cNvPr id="3" name="Content Placeholder 2">
            <a:extLst>
              <a:ext uri="{FF2B5EF4-FFF2-40B4-BE49-F238E27FC236}">
                <a16:creationId xmlns:a16="http://schemas.microsoft.com/office/drawing/2014/main" id="{E85CE8BE-AC4F-E974-314C-5BB171A8C74C}"/>
              </a:ext>
            </a:extLst>
          </p:cNvPr>
          <p:cNvSpPr>
            <a:spLocks noGrp="1"/>
          </p:cNvSpPr>
          <p:nvPr>
            <p:ph idx="1"/>
          </p:nvPr>
        </p:nvSpPr>
        <p:spPr/>
        <p:txBody>
          <a:bodyPr/>
          <a:lstStyle/>
          <a:p>
            <a:r>
              <a:rPr lang="en-GB" b="0" i="0" dirty="0">
                <a:solidFill>
                  <a:srgbClr val="333333"/>
                </a:solidFill>
                <a:effectLst/>
                <a:latin typeface="Georgia" panose="02040502050405020303" pitchFamily="18" charset="0"/>
              </a:rPr>
              <a:t>The four popular orchestration tools viz., Kubernetes, Docker Swarm, Mesos, and </a:t>
            </a:r>
            <a:r>
              <a:rPr lang="en-GB" b="0" i="0" dirty="0" err="1">
                <a:solidFill>
                  <a:srgbClr val="333333"/>
                </a:solidFill>
                <a:effectLst/>
                <a:latin typeface="Georgia" panose="02040502050405020303" pitchFamily="18" charset="0"/>
              </a:rPr>
              <a:t>Redhat</a:t>
            </a:r>
            <a:r>
              <a:rPr lang="en-GB" b="0" i="0" dirty="0">
                <a:solidFill>
                  <a:srgbClr val="333333"/>
                </a:solidFill>
                <a:effectLst/>
                <a:latin typeface="Georgia" panose="02040502050405020303" pitchFamily="18" charset="0"/>
              </a:rPr>
              <a:t> OpenShift. Kubernetes has the best scheduling features whereas Docker Swarm is easy to use. We also noticed that Kubernetes is the most popular and widely used platform among the tools discussed in this paper. We also found that the second most popular orchestration tool in the IT industries is OpenShift.</a:t>
            </a:r>
            <a:endParaRPr lang="en-US" dirty="0"/>
          </a:p>
        </p:txBody>
      </p:sp>
    </p:spTree>
    <p:extLst>
      <p:ext uri="{BB962C8B-B14F-4D97-AF65-F5344CB8AC3E}">
        <p14:creationId xmlns:p14="http://schemas.microsoft.com/office/powerpoint/2010/main" val="2035985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Yellow question mark">
            <a:extLst>
              <a:ext uri="{FF2B5EF4-FFF2-40B4-BE49-F238E27FC236}">
                <a16:creationId xmlns:a16="http://schemas.microsoft.com/office/drawing/2014/main" id="{402332B9-1EE8-590E-61F6-2B25DA386813}"/>
              </a:ext>
            </a:extLst>
          </p:cNvPr>
          <p:cNvPicPr>
            <a:picLocks noChangeAspect="1"/>
          </p:cNvPicPr>
          <p:nvPr/>
        </p:nvPicPr>
        <p:blipFill rotWithShape="1">
          <a:blip r:embed="rId3"/>
          <a:srcRect r="-1" b="6247"/>
          <a:stretch/>
        </p:blipFill>
        <p:spPr>
          <a:xfrm>
            <a:off x="20" y="10"/>
            <a:ext cx="12191675" cy="6857990"/>
          </a:xfrm>
          <a:prstGeom prst="rect">
            <a:avLst/>
          </a:prstGeom>
        </p:spPr>
      </p:pic>
      <p:sp>
        <p:nvSpPr>
          <p:cNvPr id="17" name="Rectangle 16">
            <a:extLst>
              <a:ext uri="{FF2B5EF4-FFF2-40B4-BE49-F238E27FC236}">
                <a16:creationId xmlns:a16="http://schemas.microsoft.com/office/drawing/2014/main" id="{95633E59-CFCD-4CB3-AB4B-F13B8BA4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5" y="4907589"/>
            <a:ext cx="8295215" cy="1452929"/>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A28B29-B0D2-0FD4-B2BC-42AE147C4243}"/>
              </a:ext>
            </a:extLst>
          </p:cNvPr>
          <p:cNvSpPr>
            <a:spLocks noGrp="1"/>
          </p:cNvSpPr>
          <p:nvPr>
            <p:ph type="title"/>
          </p:nvPr>
        </p:nvSpPr>
        <p:spPr>
          <a:xfrm>
            <a:off x="4060512" y="5241371"/>
            <a:ext cx="6835556" cy="954556"/>
          </a:xfrm>
        </p:spPr>
        <p:txBody>
          <a:bodyPr vert="horz" lIns="91440" tIns="45720" rIns="91440" bIns="45720" rtlCol="0" anchor="t">
            <a:normAutofit/>
          </a:bodyPr>
          <a:lstStyle/>
          <a:p>
            <a:r>
              <a:rPr lang="en-US">
                <a:solidFill>
                  <a:srgbClr val="FFFFFE"/>
                </a:solidFill>
              </a:rPr>
              <a:t>qUESTIONS ?</a:t>
            </a:r>
          </a:p>
        </p:txBody>
      </p:sp>
      <p:cxnSp>
        <p:nvCxnSpPr>
          <p:cNvPr id="19" name="Straight Connector 18">
            <a:extLst>
              <a:ext uri="{FF2B5EF4-FFF2-40B4-BE49-F238E27FC236}">
                <a16:creationId xmlns:a16="http://schemas.microsoft.com/office/drawing/2014/main" id="{7FFB1710-F59A-4B72-91E4-53C2300B70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5075836"/>
            <a:ext cx="6832499" cy="0"/>
          </a:xfrm>
          <a:prstGeom prst="line">
            <a:avLst/>
          </a:prstGeom>
          <a:ln w="31750">
            <a:solidFill>
              <a:srgbClr val="EC9408"/>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0392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A27F90C0-6841-4262-975F-D9C3AB50C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2AE7EF9-769D-42F9-9430-F2DF739C9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EEB9801-367F-761B-08D2-085EB813F063}"/>
              </a:ext>
            </a:extLst>
          </p:cNvPr>
          <p:cNvSpPr>
            <a:spLocks noGrp="1"/>
          </p:cNvSpPr>
          <p:nvPr>
            <p:ph type="title"/>
          </p:nvPr>
        </p:nvSpPr>
        <p:spPr>
          <a:xfrm>
            <a:off x="1451579" y="1474970"/>
            <a:ext cx="4172213" cy="3152742"/>
          </a:xfrm>
        </p:spPr>
        <p:txBody>
          <a:bodyPr vert="horz" lIns="91440" tIns="45720" rIns="91440" bIns="45720" rtlCol="0" anchor="ctr">
            <a:normAutofit/>
          </a:bodyPr>
          <a:lstStyle/>
          <a:p>
            <a:r>
              <a:rPr lang="en-US" dirty="0" err="1"/>
              <a:t>tHANK</a:t>
            </a:r>
            <a:r>
              <a:rPr lang="en-US" dirty="0"/>
              <a:t> YOU </a:t>
            </a:r>
          </a:p>
        </p:txBody>
      </p:sp>
      <p:pic>
        <p:nvPicPr>
          <p:cNvPr id="7" name="Graphic 6" descr="Accept">
            <a:extLst>
              <a:ext uri="{FF2B5EF4-FFF2-40B4-BE49-F238E27FC236}">
                <a16:creationId xmlns:a16="http://schemas.microsoft.com/office/drawing/2014/main" id="{E0E4D7E7-45E6-FBCD-18F3-87C9D1FDE7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4251" y="805583"/>
            <a:ext cx="4660762" cy="4660762"/>
          </a:xfrm>
          <a:prstGeom prst="rect">
            <a:avLst/>
          </a:prstGeom>
        </p:spPr>
      </p:pic>
      <p:pic>
        <p:nvPicPr>
          <p:cNvPr id="22" name="Picture 21">
            <a:extLst>
              <a:ext uri="{FF2B5EF4-FFF2-40B4-BE49-F238E27FC236}">
                <a16:creationId xmlns:a16="http://schemas.microsoft.com/office/drawing/2014/main" id="{511E2EF0-3BCB-402C-B2C1-C6FC2BA744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BF68608F-34C2-43D6-84DB-5A870495E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632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E3DED-BC74-5073-3F66-5140A166A09C}"/>
              </a:ext>
            </a:extLst>
          </p:cNvPr>
          <p:cNvSpPr>
            <a:spLocks noGrp="1"/>
          </p:cNvSpPr>
          <p:nvPr>
            <p:ph type="title"/>
          </p:nvPr>
        </p:nvSpPr>
        <p:spPr>
          <a:xfrm>
            <a:off x="1399104" y="2630618"/>
            <a:ext cx="9586053" cy="2279822"/>
          </a:xfrm>
        </p:spPr>
        <p:txBody>
          <a:bodyPr>
            <a:normAutofit/>
          </a:bodyPr>
          <a:lstStyle/>
          <a:p>
            <a:r>
              <a:rPr lang="en-US" sz="6600" dirty="0"/>
              <a:t>What is Containers ?</a:t>
            </a:r>
          </a:p>
        </p:txBody>
      </p:sp>
    </p:spTree>
    <p:extLst>
      <p:ext uri="{BB962C8B-B14F-4D97-AF65-F5344CB8AC3E}">
        <p14:creationId xmlns:p14="http://schemas.microsoft.com/office/powerpoint/2010/main" val="2307340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485D17-83A2-77BC-CF5B-79AEF2CB3F0B}"/>
              </a:ext>
            </a:extLst>
          </p:cNvPr>
          <p:cNvSpPr>
            <a:spLocks noGrp="1"/>
          </p:cNvSpPr>
          <p:nvPr>
            <p:ph idx="1"/>
          </p:nvPr>
        </p:nvSpPr>
        <p:spPr>
          <a:xfrm>
            <a:off x="1294362" y="1853514"/>
            <a:ext cx="9603275" cy="3450613"/>
          </a:xfrm>
        </p:spPr>
        <p:txBody>
          <a:bodyPr>
            <a:normAutofit/>
          </a:bodyPr>
          <a:lstStyle/>
          <a:p>
            <a:pPr algn="just"/>
            <a:r>
              <a:rPr lang="en-US" sz="2400" dirty="0"/>
              <a:t>Containers are packages of software that contain all of the necessary elements to run in any environment. In this way, containers virtualize the operating system and run anywhere from a private data center to the public cloud or even on a developer's personal laptop.</a:t>
            </a:r>
          </a:p>
        </p:txBody>
      </p:sp>
      <p:sp>
        <p:nvSpPr>
          <p:cNvPr id="7" name="TextBox 6">
            <a:extLst>
              <a:ext uri="{FF2B5EF4-FFF2-40B4-BE49-F238E27FC236}">
                <a16:creationId xmlns:a16="http://schemas.microsoft.com/office/drawing/2014/main" id="{414B6604-CDF8-B391-4A3E-3166082C5682}"/>
              </a:ext>
            </a:extLst>
          </p:cNvPr>
          <p:cNvSpPr txBox="1"/>
          <p:nvPr/>
        </p:nvSpPr>
        <p:spPr>
          <a:xfrm>
            <a:off x="4386648" y="904442"/>
            <a:ext cx="2954655" cy="830997"/>
          </a:xfrm>
          <a:prstGeom prst="rect">
            <a:avLst/>
          </a:prstGeom>
          <a:noFill/>
        </p:spPr>
        <p:txBody>
          <a:bodyPr wrap="none" rtlCol="0">
            <a:spAutoFit/>
          </a:bodyPr>
          <a:lstStyle/>
          <a:p>
            <a:r>
              <a:rPr lang="en-US" sz="4800" dirty="0"/>
              <a:t>Containers</a:t>
            </a:r>
            <a:endParaRPr lang="en-US" sz="2800" dirty="0"/>
          </a:p>
        </p:txBody>
      </p:sp>
    </p:spTree>
    <p:extLst>
      <p:ext uri="{BB962C8B-B14F-4D97-AF65-F5344CB8AC3E}">
        <p14:creationId xmlns:p14="http://schemas.microsoft.com/office/powerpoint/2010/main" val="1593065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container manager&#10;&#10;Description automatically generated">
            <a:extLst>
              <a:ext uri="{FF2B5EF4-FFF2-40B4-BE49-F238E27FC236}">
                <a16:creationId xmlns:a16="http://schemas.microsoft.com/office/drawing/2014/main" id="{AF7AA3EA-BEF6-117F-48D9-033F30A5D184}"/>
              </a:ext>
            </a:extLst>
          </p:cNvPr>
          <p:cNvPicPr>
            <a:picLocks noGrp="1" noChangeAspect="1"/>
          </p:cNvPicPr>
          <p:nvPr>
            <p:ph idx="1"/>
          </p:nvPr>
        </p:nvPicPr>
        <p:blipFill>
          <a:blip r:embed="rId2"/>
          <a:stretch>
            <a:fillRect/>
          </a:stretch>
        </p:blipFill>
        <p:spPr>
          <a:xfrm>
            <a:off x="2676191" y="1853754"/>
            <a:ext cx="6165506" cy="4037356"/>
          </a:xfrm>
        </p:spPr>
      </p:pic>
      <p:sp>
        <p:nvSpPr>
          <p:cNvPr id="8" name="TextBox 7">
            <a:extLst>
              <a:ext uri="{FF2B5EF4-FFF2-40B4-BE49-F238E27FC236}">
                <a16:creationId xmlns:a16="http://schemas.microsoft.com/office/drawing/2014/main" id="{55681AEA-AC33-BE55-B253-6D1EFF37038B}"/>
              </a:ext>
            </a:extLst>
          </p:cNvPr>
          <p:cNvSpPr txBox="1"/>
          <p:nvPr/>
        </p:nvSpPr>
        <p:spPr>
          <a:xfrm>
            <a:off x="3115339" y="1022757"/>
            <a:ext cx="5503814" cy="830997"/>
          </a:xfrm>
          <a:prstGeom prst="rect">
            <a:avLst/>
          </a:prstGeom>
          <a:noFill/>
        </p:spPr>
        <p:txBody>
          <a:bodyPr wrap="none" rtlCol="0">
            <a:spAutoFit/>
          </a:bodyPr>
          <a:lstStyle/>
          <a:p>
            <a:pPr algn="l"/>
            <a:r>
              <a:rPr lang="en-GB" sz="4800" b="0" i="0" dirty="0">
                <a:effectLst/>
                <a:latin typeface="+mj-lt"/>
              </a:rPr>
              <a:t>Lifecycle of container</a:t>
            </a:r>
          </a:p>
        </p:txBody>
      </p:sp>
    </p:spTree>
    <p:extLst>
      <p:ext uri="{BB962C8B-B14F-4D97-AF65-F5344CB8AC3E}">
        <p14:creationId xmlns:p14="http://schemas.microsoft.com/office/powerpoint/2010/main" val="812873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86BF3082-8222-B647-1BCC-9FF3BF4D3622}"/>
              </a:ext>
            </a:extLst>
          </p:cNvPr>
          <p:cNvSpPr>
            <a:spLocks noGrp="1"/>
          </p:cNvSpPr>
          <p:nvPr>
            <p:ph type="title"/>
          </p:nvPr>
        </p:nvSpPr>
        <p:spPr>
          <a:xfrm>
            <a:off x="1451580" y="804520"/>
            <a:ext cx="4176511" cy="1049235"/>
          </a:xfrm>
        </p:spPr>
        <p:txBody>
          <a:bodyPr>
            <a:normAutofit/>
          </a:bodyPr>
          <a:lstStyle/>
          <a:p>
            <a:r>
              <a:rPr lang="en-GB" sz="2200">
                <a:effectLst/>
                <a:latin typeface="Helvetica" pitchFamily="2" charset="0"/>
              </a:rPr>
              <a:t>How Containers Work?</a:t>
            </a:r>
            <a:br>
              <a:rPr lang="en-GB" sz="2200">
                <a:effectLst/>
                <a:latin typeface="Helvetica" pitchFamily="2" charset="0"/>
              </a:rPr>
            </a:br>
            <a:endParaRPr lang="en-US" sz="2200"/>
          </a:p>
        </p:txBody>
      </p:sp>
      <p:sp>
        <p:nvSpPr>
          <p:cNvPr id="14" name="Rectangle 13">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F3706F18-2A68-715B-0FCC-4B9C3259C6FA}"/>
              </a:ext>
            </a:extLst>
          </p:cNvPr>
          <p:cNvSpPr>
            <a:spLocks noGrp="1"/>
          </p:cNvSpPr>
          <p:nvPr>
            <p:ph idx="1"/>
          </p:nvPr>
        </p:nvSpPr>
        <p:spPr>
          <a:xfrm>
            <a:off x="1451581" y="2015732"/>
            <a:ext cx="4172212" cy="3450613"/>
          </a:xfrm>
        </p:spPr>
        <p:txBody>
          <a:bodyPr>
            <a:normAutofit/>
          </a:bodyPr>
          <a:lstStyle/>
          <a:p>
            <a:pPr>
              <a:lnSpc>
                <a:spcPct val="110000"/>
              </a:lnSpc>
              <a:buFont typeface="Arial" panose="020B0604020202020204" pitchFamily="34" charset="0"/>
              <a:buChar char="•"/>
            </a:pPr>
            <a:r>
              <a:rPr lang="en-GB" sz="1100" dirty="0">
                <a:effectLst/>
                <a:latin typeface="Helvetica" pitchFamily="2" charset="0"/>
              </a:rPr>
              <a:t>﻿﻿Each container is an package of software, running on top of a host OS. A hosts) may support many containers (tens, hundreds or even thousands).</a:t>
            </a:r>
          </a:p>
          <a:p>
            <a:pPr>
              <a:lnSpc>
                <a:spcPct val="110000"/>
              </a:lnSpc>
              <a:buFont typeface="Arial" panose="020B0604020202020204" pitchFamily="34" charset="0"/>
              <a:buChar char="•"/>
            </a:pPr>
            <a:r>
              <a:rPr lang="en-GB" sz="1100" dirty="0">
                <a:effectLst/>
                <a:latin typeface="Helvetica" pitchFamily="2" charset="0"/>
              </a:rPr>
              <a:t>﻿﻿At the bottom, there is the hardware including its CPU, disk storage and network interfaces.</a:t>
            </a:r>
          </a:p>
          <a:p>
            <a:pPr>
              <a:lnSpc>
                <a:spcPct val="110000"/>
              </a:lnSpc>
              <a:buFont typeface="Arial" panose="020B0604020202020204" pitchFamily="34" charset="0"/>
              <a:buChar char="•"/>
            </a:pPr>
            <a:r>
              <a:rPr lang="en-GB" sz="1100" dirty="0">
                <a:effectLst/>
                <a:latin typeface="Helvetica" pitchFamily="2" charset="0"/>
              </a:rPr>
              <a:t>﻿﻿Above that, there is the host OS and its kernel - the latter serves as a bridge between the software of the OS and the hardware.</a:t>
            </a:r>
          </a:p>
          <a:p>
            <a:pPr>
              <a:lnSpc>
                <a:spcPct val="110000"/>
              </a:lnSpc>
              <a:buFont typeface="Arial" panose="020B0604020202020204" pitchFamily="34" charset="0"/>
              <a:buChar char="•"/>
            </a:pPr>
            <a:r>
              <a:rPr lang="en-GB" sz="1100" dirty="0">
                <a:effectLst/>
                <a:latin typeface="Helvetica" pitchFamily="2" charset="0"/>
              </a:rPr>
              <a:t>﻿﻿﻿﻿At the very top are the binaries and libraries (bins/libs) for each application and the apps themselves, running in their isolated user spaces (containers).</a:t>
            </a:r>
          </a:p>
          <a:p>
            <a:pPr>
              <a:lnSpc>
                <a:spcPct val="110000"/>
              </a:lnSpc>
            </a:pPr>
            <a:endParaRPr lang="en-US" sz="1100" dirty="0"/>
          </a:p>
        </p:txBody>
      </p:sp>
      <p:pic>
        <p:nvPicPr>
          <p:cNvPr id="5" name="Picture 4" descr="A close-up of a container&#10;&#10;Description automatically generated">
            <a:extLst>
              <a:ext uri="{FF2B5EF4-FFF2-40B4-BE49-F238E27FC236}">
                <a16:creationId xmlns:a16="http://schemas.microsoft.com/office/drawing/2014/main" id="{65CA1953-FDDC-6167-13D3-64DF24C97445}"/>
              </a:ext>
            </a:extLst>
          </p:cNvPr>
          <p:cNvPicPr>
            <a:picLocks noChangeAspect="1"/>
          </p:cNvPicPr>
          <p:nvPr/>
        </p:nvPicPr>
        <p:blipFill>
          <a:blip r:embed="rId2"/>
          <a:stretch>
            <a:fillRect/>
          </a:stretch>
        </p:blipFill>
        <p:spPr>
          <a:xfrm>
            <a:off x="5630407" y="301152"/>
            <a:ext cx="6661506" cy="4996129"/>
          </a:xfrm>
          <a:prstGeom prst="rect">
            <a:avLst/>
          </a:prstGeom>
        </p:spPr>
      </p:pic>
      <p:pic>
        <p:nvPicPr>
          <p:cNvPr id="16" name="Picture 15">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04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8D22E6-C6D7-6135-8F0A-8B1B7714AF12}"/>
              </a:ext>
            </a:extLst>
          </p:cNvPr>
          <p:cNvSpPr>
            <a:spLocks noGrp="1"/>
          </p:cNvSpPr>
          <p:nvPr>
            <p:ph idx="1"/>
          </p:nvPr>
        </p:nvSpPr>
        <p:spPr/>
        <p:txBody>
          <a:bodyPr>
            <a:normAutofit fontScale="92500" lnSpcReduction="10000"/>
          </a:bodyPr>
          <a:lstStyle/>
          <a:p>
            <a:r>
              <a:rPr lang="en-US" dirty="0"/>
              <a:t>Applications can consist of tens, hundreds, or even thousands of containers with cloud contains, you can distribute and manage these containers across many different cloud servers. </a:t>
            </a:r>
          </a:p>
          <a:p>
            <a:pPr>
              <a:buFont typeface="Wingdings" pitchFamily="2" charset="2"/>
              <a:buChar char="Ø"/>
            </a:pPr>
            <a:r>
              <a:rPr lang="en-US" b="1" dirty="0"/>
              <a:t> </a:t>
            </a:r>
            <a:r>
              <a:rPr lang="en-US" dirty="0"/>
              <a:t>Simplified application deployment</a:t>
            </a:r>
          </a:p>
          <a:p>
            <a:pPr>
              <a:buFont typeface="Wingdings" pitchFamily="2" charset="2"/>
              <a:buChar char="Ø"/>
            </a:pPr>
            <a:r>
              <a:rPr lang="en-US" dirty="0"/>
              <a:t> Flexibility</a:t>
            </a:r>
          </a:p>
          <a:p>
            <a:pPr>
              <a:buFont typeface="Wingdings" pitchFamily="2" charset="2"/>
              <a:buChar char="Ø"/>
            </a:pPr>
            <a:r>
              <a:rPr lang="en-US" dirty="0"/>
              <a:t> Separation of responsibility</a:t>
            </a:r>
          </a:p>
          <a:p>
            <a:pPr>
              <a:buFont typeface="Wingdings" pitchFamily="2" charset="2"/>
              <a:buChar char="Ø"/>
            </a:pPr>
            <a:r>
              <a:rPr lang="en-US" dirty="0"/>
              <a:t> Scalability</a:t>
            </a:r>
          </a:p>
          <a:p>
            <a:pPr>
              <a:buFont typeface="Wingdings" pitchFamily="2" charset="2"/>
              <a:buChar char="Ø"/>
            </a:pPr>
            <a:r>
              <a:rPr lang="en-US" dirty="0"/>
              <a:t> Resiliency</a:t>
            </a:r>
          </a:p>
          <a:p>
            <a:pPr>
              <a:buFont typeface="Wingdings" pitchFamily="2" charset="2"/>
              <a:buChar char="Ø"/>
            </a:pPr>
            <a:r>
              <a:rPr lang="en-US" dirty="0"/>
              <a:t> workload portability</a:t>
            </a:r>
          </a:p>
        </p:txBody>
      </p:sp>
      <p:sp>
        <p:nvSpPr>
          <p:cNvPr id="7" name="TextBox 6">
            <a:extLst>
              <a:ext uri="{FF2B5EF4-FFF2-40B4-BE49-F238E27FC236}">
                <a16:creationId xmlns:a16="http://schemas.microsoft.com/office/drawing/2014/main" id="{95BB58DA-84B7-BB08-EEDD-60998747F746}"/>
              </a:ext>
            </a:extLst>
          </p:cNvPr>
          <p:cNvSpPr txBox="1"/>
          <p:nvPr/>
        </p:nvSpPr>
        <p:spPr>
          <a:xfrm>
            <a:off x="5016217" y="1075038"/>
            <a:ext cx="2159566" cy="830997"/>
          </a:xfrm>
          <a:prstGeom prst="rect">
            <a:avLst/>
          </a:prstGeom>
          <a:noFill/>
        </p:spPr>
        <p:txBody>
          <a:bodyPr wrap="none" rtlCol="0">
            <a:spAutoFit/>
          </a:bodyPr>
          <a:lstStyle/>
          <a:p>
            <a:r>
              <a:rPr lang="en-US" sz="4800" dirty="0">
                <a:latin typeface="+mj-lt"/>
              </a:rPr>
              <a:t>Benefits</a:t>
            </a:r>
            <a:endParaRPr lang="en-US" dirty="0">
              <a:latin typeface="+mj-lt"/>
            </a:endParaRPr>
          </a:p>
        </p:txBody>
      </p:sp>
    </p:spTree>
    <p:extLst>
      <p:ext uri="{BB962C8B-B14F-4D97-AF65-F5344CB8AC3E}">
        <p14:creationId xmlns:p14="http://schemas.microsoft.com/office/powerpoint/2010/main" val="2615305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1CF4-5A9A-FAFE-EC90-9F2A1C1E11A9}"/>
              </a:ext>
            </a:extLst>
          </p:cNvPr>
          <p:cNvSpPr>
            <a:spLocks noGrp="1"/>
          </p:cNvSpPr>
          <p:nvPr>
            <p:ph type="title"/>
          </p:nvPr>
        </p:nvSpPr>
        <p:spPr>
          <a:xfrm>
            <a:off x="1451578" y="1391655"/>
            <a:ext cx="9603275" cy="479675"/>
          </a:xfrm>
        </p:spPr>
        <p:txBody>
          <a:bodyPr>
            <a:normAutofit fontScale="90000"/>
          </a:bodyPr>
          <a:lstStyle/>
          <a:p>
            <a:r>
              <a:rPr lang="en-GB" b="1" i="0" dirty="0">
                <a:solidFill>
                  <a:srgbClr val="333333"/>
                </a:solidFill>
                <a:effectLst/>
                <a:latin typeface="HelveticaNeue Regular"/>
              </a:rPr>
              <a:t> Orchestration Tools</a:t>
            </a:r>
            <a:endParaRPr lang="en-US" dirty="0"/>
          </a:p>
        </p:txBody>
      </p:sp>
      <p:sp>
        <p:nvSpPr>
          <p:cNvPr id="3" name="Content Placeholder 2">
            <a:extLst>
              <a:ext uri="{FF2B5EF4-FFF2-40B4-BE49-F238E27FC236}">
                <a16:creationId xmlns:a16="http://schemas.microsoft.com/office/drawing/2014/main" id="{121C0A68-4F36-8A17-5ED3-43BB79BB6820}"/>
              </a:ext>
            </a:extLst>
          </p:cNvPr>
          <p:cNvSpPr>
            <a:spLocks noGrp="1"/>
          </p:cNvSpPr>
          <p:nvPr>
            <p:ph idx="1"/>
          </p:nvPr>
        </p:nvSpPr>
        <p:spPr/>
        <p:txBody>
          <a:bodyPr>
            <a:normAutofit/>
          </a:bodyPr>
          <a:lstStyle/>
          <a:p>
            <a:r>
              <a:rPr lang="en-US" sz="1800" dirty="0">
                <a:sym typeface="Wingdings" pitchFamily="2" charset="2"/>
              </a:rPr>
              <a:t>There are so many </a:t>
            </a:r>
            <a:r>
              <a:rPr lang="en-GB" sz="1800" b="0" i="0" dirty="0">
                <a:effectLst/>
              </a:rPr>
              <a:t>orchestration tools.  </a:t>
            </a:r>
            <a:r>
              <a:rPr lang="en-GB" sz="1800" dirty="0"/>
              <a:t>This are </a:t>
            </a:r>
            <a:r>
              <a:rPr lang="en-GB" sz="1800" b="0" i="0" dirty="0">
                <a:effectLst/>
              </a:rPr>
              <a:t>widely used orchestration platform in the IT industry </a:t>
            </a:r>
            <a:r>
              <a:rPr lang="en-GB" sz="1800" dirty="0"/>
              <a:t>are </a:t>
            </a:r>
            <a:r>
              <a:rPr lang="en-GB" sz="1800" b="0" i="0" dirty="0">
                <a:effectLst/>
              </a:rPr>
              <a:t>.</a:t>
            </a:r>
          </a:p>
          <a:p>
            <a:pPr>
              <a:buFont typeface="Wingdings" pitchFamily="2" charset="2"/>
              <a:buChar char="Ø"/>
            </a:pPr>
            <a:r>
              <a:rPr lang="en-GB" sz="1600" b="0" i="0" dirty="0">
                <a:effectLst/>
                <a:latin typeface="Georgia" panose="02040502050405020303" pitchFamily="18" charset="0"/>
              </a:rPr>
              <a:t>Kubernetes </a:t>
            </a:r>
          </a:p>
          <a:p>
            <a:pPr>
              <a:buFont typeface="Wingdings" pitchFamily="2" charset="2"/>
              <a:buChar char="Ø"/>
            </a:pPr>
            <a:r>
              <a:rPr lang="en-GB" sz="1600" b="0" i="0" dirty="0">
                <a:effectLst/>
                <a:latin typeface="Georgia" panose="02040502050405020303" pitchFamily="18" charset="0"/>
              </a:rPr>
              <a:t>Docker Swarm</a:t>
            </a:r>
          </a:p>
          <a:p>
            <a:pPr>
              <a:buFont typeface="Wingdings" pitchFamily="2" charset="2"/>
              <a:buChar char="Ø"/>
            </a:pPr>
            <a:r>
              <a:rPr lang="en-GB" sz="1600" b="0" i="0" dirty="0">
                <a:effectLst/>
                <a:latin typeface="Georgia" panose="02040502050405020303" pitchFamily="18" charset="0"/>
              </a:rPr>
              <a:t>Apache Mesos</a:t>
            </a:r>
          </a:p>
          <a:p>
            <a:pPr>
              <a:buFont typeface="Wingdings" pitchFamily="2" charset="2"/>
              <a:buChar char="Ø"/>
            </a:pPr>
            <a:r>
              <a:rPr lang="en-GB" sz="1600" b="0" i="0" dirty="0">
                <a:effectLst/>
                <a:latin typeface="Georgia" panose="02040502050405020303" pitchFamily="18" charset="0"/>
              </a:rPr>
              <a:t>RedHat and OpenShift</a:t>
            </a:r>
            <a:endParaRPr lang="en-US" sz="1800" dirty="0"/>
          </a:p>
        </p:txBody>
      </p:sp>
    </p:spTree>
    <p:extLst>
      <p:ext uri="{BB962C8B-B14F-4D97-AF65-F5344CB8AC3E}">
        <p14:creationId xmlns:p14="http://schemas.microsoft.com/office/powerpoint/2010/main" val="311154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1A4EEAB-BF73-F6AA-BDA5-F69F2E089952}"/>
              </a:ext>
            </a:extLst>
          </p:cNvPr>
          <p:cNvSpPr>
            <a:spLocks noGrp="1"/>
          </p:cNvSpPr>
          <p:nvPr>
            <p:ph type="title"/>
          </p:nvPr>
        </p:nvSpPr>
        <p:spPr>
          <a:xfrm>
            <a:off x="1451580" y="804520"/>
            <a:ext cx="4176511" cy="1049235"/>
          </a:xfrm>
        </p:spPr>
        <p:txBody>
          <a:bodyPr vert="horz" lIns="91440" tIns="45720" rIns="91440" bIns="45720" rtlCol="0" anchor="t">
            <a:normAutofit fontScale="90000"/>
          </a:bodyPr>
          <a:lstStyle/>
          <a:p>
            <a:br>
              <a:rPr lang="en-US" dirty="0"/>
            </a:br>
            <a:r>
              <a:rPr lang="en-US" dirty="0"/>
              <a:t>Kubernetes</a:t>
            </a:r>
            <a:br>
              <a:rPr lang="en-US" dirty="0"/>
            </a:br>
            <a:endParaRPr lang="en-US" dirty="0"/>
          </a:p>
        </p:txBody>
      </p:sp>
      <p:sp>
        <p:nvSpPr>
          <p:cNvPr id="16" name="Rectangle 15">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Box 3">
            <a:extLst>
              <a:ext uri="{FF2B5EF4-FFF2-40B4-BE49-F238E27FC236}">
                <a16:creationId xmlns:a16="http://schemas.microsoft.com/office/drawing/2014/main" id="{3A0C282E-9471-D486-4530-6079B2BB1F66}"/>
              </a:ext>
            </a:extLst>
          </p:cNvPr>
          <p:cNvSpPr txBox="1"/>
          <p:nvPr/>
        </p:nvSpPr>
        <p:spPr>
          <a:xfrm>
            <a:off x="1451581" y="2015732"/>
            <a:ext cx="4172212" cy="3450613"/>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endParaRPr lang="en-US" dirty="0"/>
          </a:p>
        </p:txBody>
      </p:sp>
      <p:pic>
        <p:nvPicPr>
          <p:cNvPr id="7" name="Content Placeholder 6" descr="A diagram of software developer&#10;&#10;Description automatically generated">
            <a:extLst>
              <a:ext uri="{FF2B5EF4-FFF2-40B4-BE49-F238E27FC236}">
                <a16:creationId xmlns:a16="http://schemas.microsoft.com/office/drawing/2014/main" id="{B227A0D6-25A7-018E-F456-5EE5A49988BA}"/>
              </a:ext>
            </a:extLst>
          </p:cNvPr>
          <p:cNvPicPr>
            <a:picLocks noGrp="1" noChangeAspect="1"/>
          </p:cNvPicPr>
          <p:nvPr>
            <p:ph idx="1"/>
          </p:nvPr>
        </p:nvPicPr>
        <p:blipFill>
          <a:blip r:embed="rId2"/>
          <a:stretch>
            <a:fillRect/>
          </a:stretch>
        </p:blipFill>
        <p:spPr>
          <a:xfrm>
            <a:off x="6094410" y="729587"/>
            <a:ext cx="5625813" cy="4303746"/>
          </a:xfrm>
          <a:prstGeom prst="rect">
            <a:avLst/>
          </a:prstGeom>
        </p:spPr>
      </p:pic>
      <p:pic>
        <p:nvPicPr>
          <p:cNvPr id="18" name="Picture 17">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2A1B853-9162-F2B7-AD60-3E80ECDB8DD0}"/>
              </a:ext>
            </a:extLst>
          </p:cNvPr>
          <p:cNvSpPr txBox="1">
            <a:spLocks/>
          </p:cNvSpPr>
          <p:nvPr/>
        </p:nvSpPr>
        <p:spPr>
          <a:xfrm>
            <a:off x="4566920" y="1449408"/>
            <a:ext cx="3960393"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spcAft>
                <a:spcPts val="600"/>
              </a:spcAft>
            </a:pPr>
            <a:br>
              <a:rPr lang="en-GB" b="1" dirty="0">
                <a:solidFill>
                  <a:srgbClr val="333333"/>
                </a:solidFill>
                <a:latin typeface="Georgia" panose="02040502050405020303" pitchFamily="18" charset="0"/>
              </a:rPr>
            </a:br>
            <a:endParaRPr lang="en-US"/>
          </a:p>
        </p:txBody>
      </p:sp>
      <p:sp>
        <p:nvSpPr>
          <p:cNvPr id="9" name="TextBox 8">
            <a:extLst>
              <a:ext uri="{FF2B5EF4-FFF2-40B4-BE49-F238E27FC236}">
                <a16:creationId xmlns:a16="http://schemas.microsoft.com/office/drawing/2014/main" id="{9C66F419-3208-99B9-71F1-06AD4D2DE91A}"/>
              </a:ext>
            </a:extLst>
          </p:cNvPr>
          <p:cNvSpPr txBox="1"/>
          <p:nvPr/>
        </p:nvSpPr>
        <p:spPr>
          <a:xfrm>
            <a:off x="1451278" y="1853753"/>
            <a:ext cx="4502955" cy="2062103"/>
          </a:xfrm>
          <a:prstGeom prst="rect">
            <a:avLst/>
          </a:prstGeom>
          <a:noFill/>
        </p:spPr>
        <p:txBody>
          <a:bodyPr wrap="square">
            <a:spAutoFit/>
          </a:bodyPr>
          <a:lstStyle/>
          <a:p>
            <a:pPr marL="285750" indent="-285750">
              <a:buFont typeface="Wingdings" pitchFamily="2" charset="2"/>
              <a:buChar char="Ø"/>
            </a:pPr>
            <a:r>
              <a:rPr lang="en-GB" sz="1600" b="0" i="0" dirty="0">
                <a:solidFill>
                  <a:srgbClr val="333333"/>
                </a:solidFill>
                <a:effectLst/>
                <a:latin typeface="Georgia" panose="02040502050405020303" pitchFamily="18" charset="0"/>
              </a:rPr>
              <a:t>It is an open-source orchestration tool of containers developed by Google in 2008. </a:t>
            </a:r>
          </a:p>
          <a:p>
            <a:pPr marL="285750" indent="-285750">
              <a:buFont typeface="Wingdings" pitchFamily="2" charset="2"/>
              <a:buChar char="Ø"/>
            </a:pPr>
            <a:r>
              <a:rPr lang="en-GB" sz="1600" b="0" i="0" dirty="0">
                <a:solidFill>
                  <a:srgbClr val="333333"/>
                </a:solidFill>
                <a:effectLst/>
                <a:latin typeface="Georgia" panose="02040502050405020303" pitchFamily="18" charset="0"/>
              </a:rPr>
              <a:t>In 2015, this tool was given by Google to Cloud Native Computing Foundation. </a:t>
            </a:r>
          </a:p>
          <a:p>
            <a:pPr marL="285750" indent="-285750">
              <a:buFont typeface="Wingdings" pitchFamily="2" charset="2"/>
              <a:buChar char="Ø"/>
            </a:pPr>
            <a:r>
              <a:rPr lang="en-GB" sz="1600" b="0" i="0" dirty="0">
                <a:solidFill>
                  <a:srgbClr val="333333"/>
                </a:solidFill>
                <a:effectLst/>
                <a:latin typeface="Georgia" panose="02040502050405020303" pitchFamily="18" charset="0"/>
              </a:rPr>
              <a:t>At present, it is the most widely used orchestration tool.</a:t>
            </a:r>
          </a:p>
          <a:p>
            <a:pPr marL="285750" indent="-285750">
              <a:buFont typeface="Wingdings" pitchFamily="2" charset="2"/>
              <a:buChar char="Ø"/>
            </a:pPr>
            <a:r>
              <a:rPr lang="en-GB" sz="1600" b="0" i="0" dirty="0">
                <a:solidFill>
                  <a:srgbClr val="333333"/>
                </a:solidFill>
                <a:effectLst/>
                <a:latin typeface="Georgia" panose="02040502050405020303" pitchFamily="18" charset="0"/>
              </a:rPr>
              <a:t> The containers are orchestrated using YAML and JSON files in Kubernetes. </a:t>
            </a:r>
            <a:endParaRPr lang="en-US" sz="1600" dirty="0"/>
          </a:p>
        </p:txBody>
      </p:sp>
    </p:spTree>
    <p:extLst>
      <p:ext uri="{BB962C8B-B14F-4D97-AF65-F5344CB8AC3E}">
        <p14:creationId xmlns:p14="http://schemas.microsoft.com/office/powerpoint/2010/main" val="2594133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1" name="Picture 30">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4" name="Rectangle 33">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 name="Picture 6" descr="A diagram of a software system&#10;&#10;Description automatically generated">
            <a:extLst>
              <a:ext uri="{FF2B5EF4-FFF2-40B4-BE49-F238E27FC236}">
                <a16:creationId xmlns:a16="http://schemas.microsoft.com/office/drawing/2014/main" id="{D6032C44-1BDA-9F5B-178F-483838E60375}"/>
              </a:ext>
            </a:extLst>
          </p:cNvPr>
          <p:cNvPicPr>
            <a:picLocks noChangeAspect="1"/>
          </p:cNvPicPr>
          <p:nvPr/>
        </p:nvPicPr>
        <p:blipFill>
          <a:blip r:embed="rId3"/>
          <a:stretch>
            <a:fillRect/>
          </a:stretch>
        </p:blipFill>
        <p:spPr>
          <a:xfrm>
            <a:off x="432655" y="729586"/>
            <a:ext cx="5262809" cy="3907635"/>
          </a:xfrm>
          <a:prstGeom prst="rect">
            <a:avLst/>
          </a:prstGeom>
        </p:spPr>
      </p:pic>
      <p:pic>
        <p:nvPicPr>
          <p:cNvPr id="5" name="Content Placeholder 4" descr="A diagram of a service flow&#10;&#10;Description automatically generated">
            <a:extLst>
              <a:ext uri="{FF2B5EF4-FFF2-40B4-BE49-F238E27FC236}">
                <a16:creationId xmlns:a16="http://schemas.microsoft.com/office/drawing/2014/main" id="{9FC7B13F-669F-48F0-009C-2E106751A3D8}"/>
              </a:ext>
            </a:extLst>
          </p:cNvPr>
          <p:cNvPicPr>
            <a:picLocks noGrp="1" noChangeAspect="1"/>
          </p:cNvPicPr>
          <p:nvPr>
            <p:ph idx="1"/>
          </p:nvPr>
        </p:nvPicPr>
        <p:blipFill>
          <a:blip r:embed="rId4"/>
          <a:stretch>
            <a:fillRect/>
          </a:stretch>
        </p:blipFill>
        <p:spPr>
          <a:xfrm>
            <a:off x="5772490" y="1093208"/>
            <a:ext cx="6444882" cy="2835746"/>
          </a:xfrm>
          <a:prstGeom prst="rect">
            <a:avLst/>
          </a:prstGeom>
        </p:spPr>
      </p:pic>
      <p:cxnSp>
        <p:nvCxnSpPr>
          <p:cNvPr id="36" name="Straight Connector 35">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7" name="Picture 36">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8" name="Straight Connector 37">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120226D-5C36-4ACE-BFCC-4242247F67D8}"/>
              </a:ext>
            </a:extLst>
          </p:cNvPr>
          <p:cNvSpPr txBox="1"/>
          <p:nvPr/>
        </p:nvSpPr>
        <p:spPr>
          <a:xfrm>
            <a:off x="7971199" y="3957225"/>
            <a:ext cx="1944763" cy="369332"/>
          </a:xfrm>
          <a:prstGeom prst="rect">
            <a:avLst/>
          </a:prstGeom>
          <a:noFill/>
        </p:spPr>
        <p:txBody>
          <a:bodyPr wrap="none" rtlCol="0">
            <a:spAutoFit/>
          </a:bodyPr>
          <a:lstStyle/>
          <a:p>
            <a:r>
              <a:rPr lang="en-GB" b="1" i="0" dirty="0">
                <a:solidFill>
                  <a:srgbClr val="333333"/>
                </a:solidFill>
                <a:effectLst/>
                <a:latin typeface="Georgia" panose="02040502050405020303" pitchFamily="18" charset="0"/>
              </a:rPr>
              <a:t>Docker Swarm</a:t>
            </a:r>
          </a:p>
        </p:txBody>
      </p:sp>
      <p:sp>
        <p:nvSpPr>
          <p:cNvPr id="9" name="TextBox 8">
            <a:extLst>
              <a:ext uri="{FF2B5EF4-FFF2-40B4-BE49-F238E27FC236}">
                <a16:creationId xmlns:a16="http://schemas.microsoft.com/office/drawing/2014/main" id="{12DA9BBC-EB4D-ABB2-3B6C-45C3C2938172}"/>
              </a:ext>
            </a:extLst>
          </p:cNvPr>
          <p:cNvSpPr txBox="1"/>
          <p:nvPr/>
        </p:nvSpPr>
        <p:spPr>
          <a:xfrm>
            <a:off x="2127744" y="394669"/>
            <a:ext cx="1872629" cy="646331"/>
          </a:xfrm>
          <a:prstGeom prst="rect">
            <a:avLst/>
          </a:prstGeom>
          <a:noFill/>
        </p:spPr>
        <p:txBody>
          <a:bodyPr wrap="none" rtlCol="0">
            <a:spAutoFit/>
          </a:bodyPr>
          <a:lstStyle/>
          <a:p>
            <a:r>
              <a:rPr lang="en-GB" b="1" i="0" dirty="0">
                <a:solidFill>
                  <a:srgbClr val="333333"/>
                </a:solidFill>
                <a:effectLst/>
                <a:latin typeface="Georgia" panose="02040502050405020303" pitchFamily="18" charset="0"/>
              </a:rPr>
              <a:t>Apache Mesos</a:t>
            </a:r>
          </a:p>
          <a:p>
            <a:endParaRPr lang="en-US" dirty="0"/>
          </a:p>
        </p:txBody>
      </p:sp>
    </p:spTree>
    <p:extLst>
      <p:ext uri="{BB962C8B-B14F-4D97-AF65-F5344CB8AC3E}">
        <p14:creationId xmlns:p14="http://schemas.microsoft.com/office/powerpoint/2010/main" val="276412036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{1E5F43E3-EF18-6F40-965B-00B912B169C1}tf10001119_mac</Template>
  <TotalTime>317</TotalTime>
  <Words>485</Words>
  <Application>Microsoft Macintosh PowerPoint</Application>
  <PresentationFormat>Widescreen</PresentationFormat>
  <Paragraphs>53</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AmazonEmberBold</vt:lpstr>
      <vt:lpstr>Arial</vt:lpstr>
      <vt:lpstr>Georgia</vt:lpstr>
      <vt:lpstr>Gill Sans MT</vt:lpstr>
      <vt:lpstr>Google Sans Text</vt:lpstr>
      <vt:lpstr>Helvetica</vt:lpstr>
      <vt:lpstr>HelveticaNeue Regular</vt:lpstr>
      <vt:lpstr>Verdana</vt:lpstr>
      <vt:lpstr>Wingdings</vt:lpstr>
      <vt:lpstr>Gallery</vt:lpstr>
      <vt:lpstr>Container And Orchestration Tools IN Cloud Computing</vt:lpstr>
      <vt:lpstr>What is Containers ?</vt:lpstr>
      <vt:lpstr>PowerPoint Presentation</vt:lpstr>
      <vt:lpstr>PowerPoint Presentation</vt:lpstr>
      <vt:lpstr>How Containers Work? </vt:lpstr>
      <vt:lpstr>PowerPoint Presentation</vt:lpstr>
      <vt:lpstr> Orchestration Tools</vt:lpstr>
      <vt:lpstr> Kubernetes </vt:lpstr>
      <vt:lpstr>PowerPoint Presentation</vt:lpstr>
      <vt:lpstr>Openshift </vt:lpstr>
      <vt:lpstr>PowerPoint Presentation</vt:lpstr>
      <vt:lpstr>Containers services</vt:lpstr>
      <vt:lpstr> Conclusion </vt:lpstr>
      <vt:lpstr>qUESTIONS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 And Orchestration Tools IN Cloud Computing</dc:title>
  <dc:creator>Kurukunda, Sreenath Reddy</dc:creator>
  <cp:lastModifiedBy>Kurukunda, Sreenath Reddy</cp:lastModifiedBy>
  <cp:revision>11</cp:revision>
  <dcterms:created xsi:type="dcterms:W3CDTF">2024-02-16T01:26:02Z</dcterms:created>
  <dcterms:modified xsi:type="dcterms:W3CDTF">2024-02-16T20:23:22Z</dcterms:modified>
</cp:coreProperties>
</file>